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93" r:id="rId4"/>
    <p:sldId id="294" r:id="rId5"/>
    <p:sldId id="295" r:id="rId7"/>
    <p:sldId id="285" r:id="rId8"/>
    <p:sldId id="259" r:id="rId9"/>
    <p:sldId id="276" r:id="rId10"/>
    <p:sldId id="278" r:id="rId11"/>
    <p:sldId id="261" r:id="rId12"/>
    <p:sldId id="277" r:id="rId13"/>
    <p:sldId id="282" r:id="rId14"/>
    <p:sldId id="279" r:id="rId15"/>
    <p:sldId id="283" r:id="rId16"/>
    <p:sldId id="284" r:id="rId17"/>
    <p:sldId id="280" r:id="rId18"/>
    <p:sldId id="281" r:id="rId19"/>
    <p:sldId id="263" r:id="rId20"/>
    <p:sldId id="287" r:id="rId21"/>
    <p:sldId id="292" r:id="rId22"/>
    <p:sldId id="296" r:id="rId23"/>
    <p:sldId id="258" r:id="rId24"/>
    <p:sldId id="286" r:id="rId25"/>
    <p:sldId id="27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x_aniang@163.com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0" autoAdjust="0"/>
    <p:restoredTop sz="83410" autoAdjust="0"/>
  </p:normalViewPr>
  <p:slideViewPr>
    <p:cSldViewPr snapToGrid="0">
      <p:cViewPr varScale="1">
        <p:scale>
          <a:sx n="92" d="100"/>
          <a:sy n="92" d="100"/>
        </p:scale>
        <p:origin x="13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E4702-9B4C-41F1-A704-60B73F505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klearn.metrics.pairwise.pairwise_distances/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基于时间和基于概率的</a:t>
            </a:r>
            <a:r>
              <a:rPr lang="en-US" altLang="zh-CN" dirty="0"/>
              <a:t>BM25</a:t>
            </a:r>
            <a:r>
              <a:rPr lang="zh-CN" altLang="en-US" dirty="0"/>
              <a:t>模型</a:t>
            </a:r>
            <a:endParaRPr lang="en-US" altLang="zh-CN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dirty="0"/>
              <a:t>基于概率的</a:t>
            </a:r>
            <a:r>
              <a:rPr lang="en-US" altLang="zh-CN" dirty="0"/>
              <a:t>BM25</a:t>
            </a:r>
            <a:r>
              <a:rPr lang="zh-CN" altLang="en-US" dirty="0"/>
              <a:t>模型是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最有名的、检索效果最好的模型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我们需要分别计算“苹果”和“手机”对某个文档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的贡献分数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w(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t,d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，然后将他们加起来就是整个文档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相对于查询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的得分。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第一个部分是词项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在查询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中的得分，第二个部分是某个词项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在文档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中出现次数越多，则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越重要，但是文档长度越长，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也倾向于变大，所以使用文档长度除以平均长度</a:t>
            </a:r>
            <a:r>
              <a:rPr lang="en-US" altLang="zh-CN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ld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altLang="zh-CN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avg_lld</a:t>
            </a:r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altLang="zh-CN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avg_l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起到某种归一化的效果，第三部分类同于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逆向文件频率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inverse document frequency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IDF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）是一个词语普遍重要性的度量。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err="1"/>
              <a:t>Tfidf</a:t>
            </a:r>
            <a:r>
              <a:rPr lang="zh-CN" altLang="en-US" dirty="0"/>
              <a:t>值相当于关键词的权重</a:t>
            </a:r>
            <a:endParaRPr lang="en-US" altLang="zh-CN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矩阵矩阵每行表示一个文档，每列表示一个词项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利用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sklearn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中的函数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计算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中行向量之间的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cosine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相似度，将余弦值当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近邻模型中的距离来得到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top5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矩阵。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目前有很多开源的全文搜索引擎，如</a:t>
            </a:r>
            <a:r>
              <a:rPr lang="en-US" altLang="zh-CN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Lucene</a:t>
            </a: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Sphinx</a:t>
            </a: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Whoosh</a:t>
            </a: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等都提供了</a:t>
            </a:r>
            <a:r>
              <a:rPr lang="en-US" altLang="zh-CN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API</a:t>
            </a: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，只需调用相关接口即可实现功能得新闻搜索引擎。</a:t>
            </a:r>
            <a:endParaRPr lang="en-US" altLang="zh-CN" sz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搜索引擎的工作流程为：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倒排索引构建算法使用内存式单遍扫描索引构建方法（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SPIMI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），其实就是依次对每篇新闻进行分词，如果出现新的词项则插入到词典中，否则将该文档的信息追加到词项对应的倒排记录表中。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检索模型有很多，比如向量空间模型、概率模型、语言模型等。其中最有名的、检索效果最好的是基于概率的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BM25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模型。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根据向量空间模型计算两两新闻之间的余弦相似度，供推荐模块使用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基本上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是“抓取→分析→得到新的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URL→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再抓取→再分析”这样一个死循环过程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设计网络爬虫时需注意鲁棒性和礼貌性。 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因为网页结构清晰，只需模拟点击下一页即可，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Xxx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为页码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检索的条件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what","is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"it"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将对应集合的交集。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正向索引中，文档占据了中心的位置，每个文档指向了一个它所包含的索引项的序列。正向索引开发出来用来存储每个文档的单词的列表。但是在查询的时候需对所有的文档进行扫描以确保没有遗漏，这样就使得检索时间大大延长，检索效率低下。     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而反向索引则是单词指向了包含它的文档，很容易看到这个反向的关系。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词典一般有词项（或称为关键词）和词项频率（即这个词项或关键词出现的次数），倒排记录表则记录着上述词项文档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，文档时间，词频及文长等相关信息。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598C92-20FD-4925-A464-3A64F28072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5880" y="565150"/>
            <a:ext cx="2743200" cy="36512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9C571-CC98-407B-9284-28AFD26ECF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5973" y="2608967"/>
            <a:ext cx="4400053" cy="891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520"/>
              </a:lnSpc>
            </a:pPr>
            <a:r>
              <a:rPr lang="zh-CN" altLang="en-US" sz="3600" dirty="0">
                <a:solidFill>
                  <a:srgbClr val="FF3F3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Impact" panose="020B0806030902050204" pitchFamily="34" charset="0"/>
              </a:rPr>
              <a:t>天线宝宝搜索引擎</a:t>
            </a:r>
            <a:endParaRPr lang="en-US" altLang="zh-CN" sz="3600" dirty="0">
              <a:solidFill>
                <a:srgbClr val="FF3F3F"/>
              </a:solidFill>
              <a:latin typeface="黑体" panose="02010609060101010101" pitchFamily="49" charset="-122"/>
              <a:ea typeface="黑体" panose="02010609060101010101" pitchFamily="49" charset="-122"/>
              <a:sym typeface="Impact" panose="020B080603090205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94854" y="670302"/>
            <a:ext cx="4610733" cy="4632782"/>
          </a:xfrm>
          <a:prstGeom prst="ellipse">
            <a:avLst/>
          </a:prstGeom>
          <a:noFill/>
          <a:ln w="304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283737" y="852744"/>
            <a:ext cx="1376363" cy="1376363"/>
            <a:chOff x="7657704" y="561976"/>
            <a:chExt cx="1376363" cy="1376363"/>
          </a:xfrm>
        </p:grpSpPr>
        <p:sp>
          <p:nvSpPr>
            <p:cNvPr id="11" name="椭圆 10"/>
            <p:cNvSpPr/>
            <p:nvPr/>
          </p:nvSpPr>
          <p:spPr>
            <a:xfrm>
              <a:off x="7657704" y="561976"/>
              <a:ext cx="1376363" cy="13763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857798" y="794433"/>
              <a:ext cx="976174" cy="911448"/>
            </a:xfrm>
            <a:prstGeom prst="rect">
              <a:avLst/>
            </a:prstGeom>
          </p:spPr>
        </p:pic>
      </p:grpSp>
      <p:sp>
        <p:nvSpPr>
          <p:cNvPr id="26" name="椭圆 25"/>
          <p:cNvSpPr/>
          <p:nvPr/>
        </p:nvSpPr>
        <p:spPr>
          <a:xfrm>
            <a:off x="1844266" y="3138267"/>
            <a:ext cx="1194595" cy="119459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02050" y="3500558"/>
            <a:ext cx="470011" cy="4700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075369" y="3039232"/>
            <a:ext cx="198070" cy="1980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33572" y="2986693"/>
            <a:ext cx="773344" cy="7733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0393" y="3636528"/>
            <a:ext cx="198070" cy="1980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344882" y="4134792"/>
            <a:ext cx="198070" cy="1980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02256" y="2061148"/>
            <a:ext cx="470011" cy="4700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894666" y="2689684"/>
            <a:ext cx="1674415" cy="16744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868131" y="3197225"/>
            <a:ext cx="773344" cy="7733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274057" y="4364099"/>
            <a:ext cx="470011" cy="4700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026882" y="3322927"/>
            <a:ext cx="470011" cy="4700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955830" y="3385827"/>
            <a:ext cx="198070" cy="1980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744068" y="2586900"/>
            <a:ext cx="198070" cy="19807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483831" y="5467971"/>
            <a:ext cx="44000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组长：陈婉月</a:t>
            </a:r>
            <a:endParaRPr lang="en-US" altLang="zh-CN" sz="2400" dirty="0"/>
          </a:p>
          <a:p>
            <a:r>
              <a:rPr lang="zh-CN" altLang="en-US" sz="2400" dirty="0"/>
              <a:t>组员</a:t>
            </a:r>
            <a:r>
              <a:rPr lang="zh-CN" altLang="en-US" sz="2400" dirty="0" smtClean="0"/>
              <a:t>：杨敏  范德宝 </a:t>
            </a:r>
            <a:r>
              <a:rPr lang="en-US" altLang="zh-CN" sz="2400" dirty="0"/>
              <a:t>	</a:t>
            </a:r>
            <a:endParaRPr lang="zh-CN" altLang="en-US" sz="24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7" y="930275"/>
            <a:ext cx="9919134" cy="513477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2.1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爬虫模块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5786" y="1352184"/>
            <a:ext cx="2525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爬虫基本思路为：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7" name="矩形 6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2.1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爬虫模块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839" y="1066312"/>
            <a:ext cx="1012632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搜狐娱乐新闻页面为：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下一页的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URL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是在首页的基础上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+_xxx.shtml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利用</a:t>
            </a:r>
            <a:r>
              <a:rPr lang="en-US" altLang="zh-CN" sz="2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BeautifulSoup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包解析</a:t>
            </a:r>
            <a:r>
              <a:rPr lang="en-US" altLang="zh-CN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html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，获得新闻标题、内容、</a:t>
            </a:r>
            <a:r>
              <a:rPr lang="en-US" altLang="zh-CN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URL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和时间</a:t>
            </a:r>
            <a:endParaRPr lang="en-US" altLang="zh-CN" sz="2000" dirty="0">
              <a:solidFill>
                <a:srgbClr val="4444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得到一条新闻的数据后，利用</a:t>
            </a:r>
            <a:r>
              <a:rPr lang="en-US" altLang="zh-CN" sz="2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ElementTree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将获取的数据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结构化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</a:t>
            </a:r>
            <a:r>
              <a:rPr lang="en-US" altLang="zh-CN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xml</a:t>
            </a: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</a:t>
            </a:r>
            <a:endParaRPr lang="en-US" altLang="zh-CN" sz="2000" dirty="0">
              <a:solidFill>
                <a:srgbClr val="44444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44444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爬虫过程需要访问网络，因此还要考虑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捕捉异常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7005" y="4895425"/>
            <a:ext cx="3912155" cy="17925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173" y="327647"/>
            <a:ext cx="4919440" cy="350966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2.2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索引模块</a:t>
            </a:r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倒排索引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527" y="1224840"/>
            <a:ext cx="36894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正排索引与倒排索引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搜索多个关键词（交集）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5347" y="1221410"/>
            <a:ext cx="7324725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024" y="3672033"/>
            <a:ext cx="7210425" cy="22479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7" name="矩形 6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900" y="2073656"/>
            <a:ext cx="211836" cy="38836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616267" y="207063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034" y="4571198"/>
            <a:ext cx="240465" cy="39075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415280" y="455291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2.2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索引模块</a:t>
            </a:r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倒排索引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444" y="1205818"/>
            <a:ext cx="1069111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倒排索引模型核心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词典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倒排记录表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词项频率</a:t>
            </a:r>
            <a:r>
              <a:rPr lang="en-US" altLang="zh-CN" sz="2000" dirty="0" err="1">
                <a:latin typeface="黑体" panose="02010609060101010101" pitchFamily="49" charset="-122"/>
                <a:ea typeface="黑体" panose="02010609060101010101" pitchFamily="49" charset="-122"/>
              </a:rPr>
              <a:t>tf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每篇文档出现关键词的次数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文档长度</a:t>
            </a:r>
            <a:r>
              <a:rPr lang="en-US" altLang="zh-CN" sz="2000" dirty="0" err="1">
                <a:latin typeface="黑体" panose="02010609060101010101" pitchFamily="49" charset="-122"/>
                <a:ea typeface="黑体" panose="02010609060101010101" pitchFamily="49" charset="-122"/>
              </a:rPr>
              <a:t>ld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，文档频率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df——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关键词在不同文档出现次数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7084" y="1663074"/>
            <a:ext cx="6982097" cy="419157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6" name="矩形 5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2.2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索引模块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7969" y="3657433"/>
            <a:ext cx="10691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内存式单遍扫描索引构建方法（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SPIMI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依次对每篇新闻进行分词，如果出现新的词项则插入到词典中，否则将该文档的信息追加到词项对应的倒排记录表中。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词典利用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b-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存储，倒排记录表用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邻接链表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存储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5" y="1345711"/>
            <a:ext cx="10350095" cy="185485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2.3.1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检索模块</a:t>
            </a:r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排序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527" y="1307804"/>
            <a:ext cx="5438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查询结果按照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热度排名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展示，利用热度公式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BM25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模型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3184" y="989290"/>
            <a:ext cx="5460240" cy="1177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78" y="2503506"/>
            <a:ext cx="8874822" cy="185098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12" name="矩形 11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2.3.2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检索模块</a:t>
            </a:r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推荐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0725" y="1371599"/>
            <a:ext cx="8702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度量两两新闻的相似度，取相似度最高的前五篇进行推荐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相似度计算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25" y="2129156"/>
            <a:ext cx="7092355" cy="14961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27" y="1172417"/>
            <a:ext cx="8287907" cy="4925112"/>
          </a:xfrm>
          <a:prstGeom prst="rect">
            <a:avLst/>
          </a:prstGeom>
        </p:spPr>
      </p:pic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8414" y="1762125"/>
            <a:ext cx="6083717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>
                <a:latin typeface="黑体" panose="02010609060101010101" pitchFamily="49" charset="-122"/>
                <a:ea typeface="黑体" panose="02010609060101010101" pitchFamily="49" charset="-122"/>
              </a:rPr>
              <a:t>引擎展示</a:t>
            </a:r>
            <a:endParaRPr lang="zh-CN" altLang="en-US" sz="1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20144" y="953047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555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3</a:t>
              </a:r>
              <a:endParaRPr lang="zh-CN" altLang="en-US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3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引擎前端展示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9" name="WeChat_2018110421140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6810" y="321579"/>
            <a:ext cx="9983972" cy="6490230"/>
          </a:xfrm>
          <a:prstGeom prst="rect">
            <a:avLst/>
          </a:prstGeom>
        </p:spPr>
      </p:pic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3505" y="2268220"/>
            <a:ext cx="7154545" cy="14452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黑体" panose="02010609060101010101" pitchFamily="49" charset="-122"/>
                <a:ea typeface="黑体" panose="02010609060101010101" pitchFamily="49" charset="-122"/>
              </a:rPr>
              <a:t>改进展望</a:t>
            </a:r>
            <a:endParaRPr lang="zh-CN" altLang="en-US" sz="8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20144" y="953047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36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4</a:t>
              </a:r>
              <a:endParaRPr lang="zh-CN" altLang="en-US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9440" y="1901610"/>
            <a:ext cx="7193280" cy="221488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3800" dirty="0">
                <a:latin typeface="黑体" panose="02010609060101010101" pitchFamily="49" charset="-122"/>
                <a:ea typeface="黑体" panose="02010609060101010101" pitchFamily="49" charset="-122"/>
              </a:rPr>
              <a:t>需求分析</a:t>
            </a:r>
            <a:endParaRPr lang="zh-CN" altLang="en-US" sz="13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20144" y="953047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36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0</a:t>
              </a:r>
              <a:endParaRPr lang="en-US" altLang="zh-CN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2524920" y="1318904"/>
            <a:ext cx="546100" cy="5461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8079" y="-3161840"/>
            <a:ext cx="736600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未来改进计划</a:t>
            </a:r>
            <a:endParaRPr lang="zh-CN" altLang="en-US" sz="3600" kern="100" dirty="0"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775" y="1541780"/>
            <a:ext cx="9671050" cy="534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数据量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扩展搜索引擎数据量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试着将爬取的数据存入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hadoop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排序方式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丰富排序方式：按照时间、热度、相关度 用户可以有所选择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 dirty="0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9440" y="1901609"/>
            <a:ext cx="8778960" cy="36317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1500" dirty="0">
                <a:latin typeface="黑体" panose="02010609060101010101" pitchFamily="49" charset="-122"/>
                <a:ea typeface="黑体" panose="02010609060101010101" pitchFamily="49" charset="-122"/>
              </a:rPr>
              <a:t>团队分工及时间安排</a:t>
            </a:r>
            <a:endParaRPr lang="zh-CN" altLang="en-US" sz="13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600996" y="937904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555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5</a:t>
              </a:r>
              <a:endParaRPr lang="zh-CN" altLang="en-US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2524920" y="1318904"/>
            <a:ext cx="546100" cy="5461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5.1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团队分工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1288246"/>
            <a:ext cx="988299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代码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爬虫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：范德宝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索引：陈婉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推荐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：杨敏，范德宝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排序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：杨敏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页面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：陈婉月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调研及文档：小组全员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：陈婉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8604" y="2354263"/>
            <a:ext cx="6202273" cy="2339975"/>
            <a:chOff x="2991689" y="2259013"/>
            <a:chExt cx="6202273" cy="2339975"/>
          </a:xfrm>
        </p:grpSpPr>
        <p:sp>
          <p:nvSpPr>
            <p:cNvPr id="3" name="任意多边形 10"/>
            <p:cNvSpPr>
              <a:spLocks noChangeArrowheads="1"/>
            </p:cNvSpPr>
            <p:nvPr/>
          </p:nvSpPr>
          <p:spPr bwMode="auto">
            <a:xfrm rot="5400000">
              <a:off x="7800930" y="3205957"/>
              <a:ext cx="2339975" cy="446088"/>
            </a:xfrm>
            <a:custGeom>
              <a:avLst/>
              <a:gdLst>
                <a:gd name="T0" fmla="*/ 0 w 2409826"/>
                <a:gd name="T1" fmla="*/ 446088 h 396002"/>
                <a:gd name="T2" fmla="*/ 0 w 2409826"/>
                <a:gd name="T3" fmla="*/ 1 h 396002"/>
                <a:gd name="T4" fmla="*/ 1 w 2409826"/>
                <a:gd name="T5" fmla="*/ 1 h 396002"/>
                <a:gd name="T6" fmla="*/ 1 w 2409826"/>
                <a:gd name="T7" fmla="*/ 0 h 396002"/>
                <a:gd name="T8" fmla="*/ 2339975 w 2409826"/>
                <a:gd name="T9" fmla="*/ 0 h 396002"/>
                <a:gd name="T10" fmla="*/ 2339975 w 2409826"/>
                <a:gd name="T11" fmla="*/ 1 h 396002"/>
                <a:gd name="T12" fmla="*/ 2339975 w 2409826"/>
                <a:gd name="T13" fmla="*/ 1 h 396002"/>
                <a:gd name="T14" fmla="*/ 2339975 w 2409826"/>
                <a:gd name="T15" fmla="*/ 446088 h 396002"/>
                <a:gd name="T16" fmla="*/ 2219739 w 2409826"/>
                <a:gd name="T17" fmla="*/ 446088 h 396002"/>
                <a:gd name="T18" fmla="*/ 2219739 w 2409826"/>
                <a:gd name="T19" fmla="*/ 139487 h 396002"/>
                <a:gd name="T20" fmla="*/ 120236 w 2409826"/>
                <a:gd name="T21" fmla="*/ 139487 h 396002"/>
                <a:gd name="T22" fmla="*/ 120236 w 2409826"/>
                <a:gd name="T23" fmla="*/ 446088 h 3960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09826"/>
                <a:gd name="T37" fmla="*/ 0 h 396002"/>
                <a:gd name="T38" fmla="*/ 2409826 w 2409826"/>
                <a:gd name="T39" fmla="*/ 396002 h 3960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09826" h="396002">
                  <a:moveTo>
                    <a:pt x="0" y="396002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409826" y="0"/>
                  </a:lnTo>
                  <a:lnTo>
                    <a:pt x="2409826" y="1"/>
                  </a:lnTo>
                  <a:lnTo>
                    <a:pt x="2409826" y="396002"/>
                  </a:lnTo>
                  <a:lnTo>
                    <a:pt x="2286001" y="396002"/>
                  </a:lnTo>
                  <a:lnTo>
                    <a:pt x="2286001" y="123826"/>
                  </a:lnTo>
                  <a:lnTo>
                    <a:pt x="123825" y="123826"/>
                  </a:lnTo>
                  <a:lnTo>
                    <a:pt x="123825" y="396002"/>
                  </a:lnTo>
                  <a:lnTo>
                    <a:pt x="0" y="396002"/>
                  </a:lnTo>
                  <a:close/>
                </a:path>
              </a:pathLst>
            </a:cu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任意多边形 11"/>
            <p:cNvSpPr>
              <a:spLocks noChangeArrowheads="1"/>
            </p:cNvSpPr>
            <p:nvPr/>
          </p:nvSpPr>
          <p:spPr bwMode="auto">
            <a:xfrm rot="16200000" flipH="1">
              <a:off x="2044745" y="3205957"/>
              <a:ext cx="2339975" cy="446088"/>
            </a:xfrm>
            <a:custGeom>
              <a:avLst/>
              <a:gdLst>
                <a:gd name="T0" fmla="*/ 0 w 2409826"/>
                <a:gd name="T1" fmla="*/ 446088 h 396002"/>
                <a:gd name="T2" fmla="*/ 0 w 2409826"/>
                <a:gd name="T3" fmla="*/ 1 h 396002"/>
                <a:gd name="T4" fmla="*/ 1 w 2409826"/>
                <a:gd name="T5" fmla="*/ 1 h 396002"/>
                <a:gd name="T6" fmla="*/ 1 w 2409826"/>
                <a:gd name="T7" fmla="*/ 0 h 396002"/>
                <a:gd name="T8" fmla="*/ 2339975 w 2409826"/>
                <a:gd name="T9" fmla="*/ 0 h 396002"/>
                <a:gd name="T10" fmla="*/ 2339975 w 2409826"/>
                <a:gd name="T11" fmla="*/ 1 h 396002"/>
                <a:gd name="T12" fmla="*/ 2339975 w 2409826"/>
                <a:gd name="T13" fmla="*/ 1 h 396002"/>
                <a:gd name="T14" fmla="*/ 2339975 w 2409826"/>
                <a:gd name="T15" fmla="*/ 446088 h 396002"/>
                <a:gd name="T16" fmla="*/ 2219739 w 2409826"/>
                <a:gd name="T17" fmla="*/ 446088 h 396002"/>
                <a:gd name="T18" fmla="*/ 2219739 w 2409826"/>
                <a:gd name="T19" fmla="*/ 139487 h 396002"/>
                <a:gd name="T20" fmla="*/ 120236 w 2409826"/>
                <a:gd name="T21" fmla="*/ 139487 h 396002"/>
                <a:gd name="T22" fmla="*/ 120236 w 2409826"/>
                <a:gd name="T23" fmla="*/ 446088 h 3960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09826"/>
                <a:gd name="T37" fmla="*/ 0 h 396002"/>
                <a:gd name="T38" fmla="*/ 2409826 w 2409826"/>
                <a:gd name="T39" fmla="*/ 396002 h 3960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09826" h="396002">
                  <a:moveTo>
                    <a:pt x="0" y="396002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2409826" y="0"/>
                  </a:lnTo>
                  <a:lnTo>
                    <a:pt x="2409826" y="1"/>
                  </a:lnTo>
                  <a:lnTo>
                    <a:pt x="2409826" y="396002"/>
                  </a:lnTo>
                  <a:lnTo>
                    <a:pt x="2286001" y="396002"/>
                  </a:lnTo>
                  <a:lnTo>
                    <a:pt x="2286001" y="123826"/>
                  </a:lnTo>
                  <a:lnTo>
                    <a:pt x="123825" y="123826"/>
                  </a:lnTo>
                  <a:lnTo>
                    <a:pt x="123825" y="396002"/>
                  </a:lnTo>
                  <a:lnTo>
                    <a:pt x="0" y="396002"/>
                  </a:lnTo>
                  <a:close/>
                </a:path>
              </a:pathLst>
            </a:cu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txBody>
            <a:bodyPr anchor="ctr"/>
            <a:lstStyle/>
            <a:p>
              <a:endParaRPr lang="zh-CN" altLang="en-US" dirty="0"/>
            </a:p>
          </p:txBody>
        </p:sp>
        <p:sp>
          <p:nvSpPr>
            <p:cNvPr id="6" name="文本框 6"/>
            <p:cNvSpPr>
              <a:spLocks noChangeArrowheads="1"/>
            </p:cNvSpPr>
            <p:nvPr/>
          </p:nvSpPr>
          <p:spPr bwMode="auto">
            <a:xfrm>
              <a:off x="3711339" y="2497977"/>
              <a:ext cx="476297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1500" dirty="0">
                  <a:latin typeface="Impact" panose="020B0806030902050204" pitchFamily="34" charset="0"/>
                  <a:sym typeface="Impact" panose="020B0806030902050204" pitchFamily="34" charset="0"/>
                </a:rPr>
                <a:t>THANKS</a:t>
              </a:r>
              <a:endParaRPr lang="zh-CN" altLang="en-US" sz="11500" dirty="0"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</p:grp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6775" y="959485"/>
            <a:ext cx="1078928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发展现状：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国内：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国外：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功能需求：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爬取网页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、构建索引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、搜索匹配、新闻推荐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非功能需求：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搜索结果精确、界面美观易操作、兼容性强、异常处理（容错）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72130"/>
            <a:ext cx="2216150" cy="863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75" y="1863090"/>
            <a:ext cx="2133600" cy="7143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280" y="3144520"/>
            <a:ext cx="1282700" cy="7188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190" y="2054225"/>
            <a:ext cx="1706880" cy="7150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095" y="2054225"/>
            <a:ext cx="2414905" cy="6508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125" y="3325495"/>
            <a:ext cx="2047875" cy="600075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15" name="图片 14" descr="条件结构流程图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6845" y="853440"/>
            <a:ext cx="8062595" cy="59836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66775" y="1541780"/>
            <a:ext cx="22561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系统需求：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1055" y="1541780"/>
            <a:ext cx="22561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用户需求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05750" y="2188210"/>
            <a:ext cx="328485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界面美观简洁易操作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搜索结果准确度高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没有过多广告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相关新闻获取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9440" y="1901610"/>
            <a:ext cx="6083717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>
                <a:latin typeface="黑体" panose="02010609060101010101" pitchFamily="49" charset="-122"/>
                <a:ea typeface="黑体" panose="02010609060101010101" pitchFamily="49" charset="-122"/>
              </a:rPr>
              <a:t>引擎简介</a:t>
            </a:r>
            <a:endParaRPr lang="zh-CN" altLang="en-US" sz="13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20144" y="953047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555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1</a:t>
              </a:r>
              <a:endParaRPr lang="zh-CN" altLang="en-US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2524920" y="1318904"/>
            <a:ext cx="546100" cy="5461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1.1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总体设计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292" y="746998"/>
            <a:ext cx="8185574" cy="5566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66527" y="1856786"/>
            <a:ext cx="3944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本组搜索引擎的主要核心模块为：</a:t>
            </a:r>
            <a:r>
              <a:rPr lang="zh-CN" altLang="en-US" dirty="0">
                <a:solidFill>
                  <a:srgbClr val="FF0000"/>
                </a:solidFill>
              </a:rPr>
              <a:t>网络爬虫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索引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检索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8" name="矩形 7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1.2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技术介绍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63" y="959708"/>
            <a:ext cx="10864956" cy="509916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6200000">
            <a:off x="4356015" y="-3161840"/>
            <a:ext cx="738664" cy="771763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1.3 </a:t>
            </a:r>
            <a:r>
              <a:rPr lang="zh-CN" altLang="en-US" sz="3600" kern="1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环境介绍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6527" y="1541719"/>
            <a:ext cx="625194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Python3.6+Flask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框架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scikit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-learn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库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jieba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分词组件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qlite3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21579"/>
            <a:ext cx="866527" cy="744733"/>
            <a:chOff x="11137900" y="860547"/>
            <a:chExt cx="1054100" cy="744733"/>
          </a:xfrm>
          <a:solidFill>
            <a:schemeClr val="tx1"/>
          </a:solidFill>
        </p:grpSpPr>
        <p:sp>
          <p:nvSpPr>
            <p:cNvPr id="5" name="矩形 4"/>
            <p:cNvSpPr/>
            <p:nvPr/>
          </p:nvSpPr>
          <p:spPr>
            <a:xfrm>
              <a:off x="11137900" y="860547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37900" y="107325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37900" y="128596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37900" y="1498676"/>
              <a:ext cx="1054100" cy="10660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48414" y="1762125"/>
            <a:ext cx="9033242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>
                <a:latin typeface="黑体" panose="02010609060101010101" pitchFamily="49" charset="-122"/>
                <a:ea typeface="黑体" panose="02010609060101010101" pitchFamily="49" charset="-122"/>
              </a:rPr>
              <a:t>引擎设计实现</a:t>
            </a:r>
            <a:endParaRPr lang="zh-CN" altLang="en-US" sz="1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1373413" y="5545176"/>
            <a:ext cx="714327" cy="792575"/>
          </a:xfrm>
          <a:custGeom>
            <a:avLst/>
            <a:gdLst/>
            <a:ahLst/>
            <a:cxnLst/>
            <a:rect l="l" t="t" r="r" b="b"/>
            <a:pathLst>
              <a:path w="714327" h="792575">
                <a:moveTo>
                  <a:pt x="661321" y="0"/>
                </a:moveTo>
                <a:lnTo>
                  <a:pt x="714327" y="85820"/>
                </a:lnTo>
                <a:cubicBezTo>
                  <a:pt x="584756" y="149764"/>
                  <a:pt x="519970" y="296164"/>
                  <a:pt x="519970" y="525018"/>
                </a:cubicBezTo>
                <a:lnTo>
                  <a:pt x="666369" y="525018"/>
                </a:lnTo>
                <a:lnTo>
                  <a:pt x="666369" y="792575"/>
                </a:lnTo>
                <a:lnTo>
                  <a:pt x="403860" y="792575"/>
                </a:lnTo>
                <a:lnTo>
                  <a:pt x="403860" y="545211"/>
                </a:lnTo>
                <a:cubicBezTo>
                  <a:pt x="403860" y="425735"/>
                  <a:pt x="426156" y="315515"/>
                  <a:pt x="470749" y="214550"/>
                </a:cubicBezTo>
                <a:cubicBezTo>
                  <a:pt x="515342" y="113585"/>
                  <a:pt x="578866" y="42068"/>
                  <a:pt x="661321" y="0"/>
                </a:cubicBezTo>
                <a:close/>
                <a:moveTo>
                  <a:pt x="257461" y="0"/>
                </a:moveTo>
                <a:lnTo>
                  <a:pt x="310467" y="85820"/>
                </a:lnTo>
                <a:cubicBezTo>
                  <a:pt x="180896" y="149764"/>
                  <a:pt x="116110" y="296164"/>
                  <a:pt x="116110" y="525018"/>
                </a:cubicBezTo>
                <a:lnTo>
                  <a:pt x="262509" y="525018"/>
                </a:lnTo>
                <a:lnTo>
                  <a:pt x="262509" y="792575"/>
                </a:lnTo>
                <a:lnTo>
                  <a:pt x="0" y="792575"/>
                </a:lnTo>
                <a:lnTo>
                  <a:pt x="0" y="545211"/>
                </a:lnTo>
                <a:cubicBezTo>
                  <a:pt x="0" y="425735"/>
                  <a:pt x="22296" y="315515"/>
                  <a:pt x="66889" y="214550"/>
                </a:cubicBezTo>
                <a:cubicBezTo>
                  <a:pt x="111482" y="113585"/>
                  <a:pt x="175006" y="42068"/>
                  <a:pt x="257461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413" y="0"/>
            <a:ext cx="1055462" cy="1829895"/>
          </a:xfrm>
          <a:prstGeom prst="rect">
            <a:avLst/>
          </a:prstGeom>
          <a:solidFill>
            <a:srgbClr val="F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20144" y="953047"/>
            <a:ext cx="762000" cy="762000"/>
            <a:chOff x="2895600" y="953047"/>
            <a:chExt cx="762000" cy="762000"/>
          </a:xfrm>
        </p:grpSpPr>
        <p:sp>
          <p:nvSpPr>
            <p:cNvPr id="9" name="椭圆 8"/>
            <p:cNvSpPr/>
            <p:nvPr/>
          </p:nvSpPr>
          <p:spPr>
            <a:xfrm>
              <a:off x="2895600" y="953047"/>
              <a:ext cx="762000" cy="76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048813" y="980104"/>
              <a:ext cx="45557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FF3F3F"/>
                  </a:solidFill>
                </a:rPr>
                <a:t>2</a:t>
              </a:r>
              <a:endParaRPr lang="zh-CN" altLang="en-US" sz="4000" dirty="0">
                <a:solidFill>
                  <a:srgbClr val="FF3F3F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2524920" y="1318904"/>
            <a:ext cx="546100" cy="5461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-207168" y="5420763"/>
            <a:ext cx="1041400" cy="1041400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9C571-CC98-407B-9284-28AFD26ECFE0}" type="slidenum">
              <a:rPr lang="zh-CN" altLang="en-US" smtClean="0"/>
            </a:fld>
            <a:r>
              <a:rPr lang="en-US" altLang="zh-CN"/>
              <a:t>/25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宽屏</PresentationFormat>
  <Paragraphs>220</Paragraphs>
  <Slides>23</Slides>
  <Notes>17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方正书宋_GBK</vt:lpstr>
      <vt:lpstr>Wingdings</vt:lpstr>
      <vt:lpstr>黑体</vt:lpstr>
      <vt:lpstr>Impact</vt:lpstr>
      <vt:lpstr>微软雅黑 Light</vt:lpstr>
      <vt:lpstr>Wingdings</vt:lpstr>
      <vt:lpstr>Times New Roman</vt:lpstr>
      <vt:lpstr>宋体</vt:lpstr>
      <vt:lpstr>黑体-简</vt:lpstr>
      <vt:lpstr>Calibri</vt:lpstr>
      <vt:lpstr>Helvetica Neue</vt:lpstr>
      <vt:lpstr>宋体-简</vt:lpstr>
      <vt:lpstr>微软雅黑</vt:lpstr>
      <vt:lpstr>苹方-简</vt:lpstr>
      <vt:lpstr>宋体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李益达</dc:creator>
  <cp:lastModifiedBy>chenwanyue</cp:lastModifiedBy>
  <cp:revision>70</cp:revision>
  <dcterms:created xsi:type="dcterms:W3CDTF">2018-12-26T13:21:50Z</dcterms:created>
  <dcterms:modified xsi:type="dcterms:W3CDTF">2018-12-26T13:21:50Z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2052-2.2.1.646</vt:lpwstr>
  </property>
</Properties>
</file>